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0"/>
  </p:notes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3" d="100"/>
          <a:sy n="103" d="100"/>
        </p:scale>
        <p:origin x="-20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ECE5279-7C5B-432E-A2FE-37CB68CEACFA}" type="datetimeFigureOut">
              <a:rPr lang="ru-RU" smtClean="0"/>
              <a:t>26.09.2016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8A56ECA-E0B4-4D69-BA2F-278EEB09B9A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1269900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smtClean="0"/>
              <a:t>   </a:t>
            </a: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8A56ECA-E0B4-4D69-BA2F-278EEB09B9AA}" type="slidenum">
              <a:rPr lang="ru-RU" smtClean="0"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8879783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Прямоугольник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Прямоугольник 18"/>
          <p:cNvSpPr>
            <a:spLocks noChangeArrowheads="1"/>
          </p:cNvSpPr>
          <p:nvPr/>
        </p:nvSpPr>
        <p:spPr bwMode="white">
          <a:xfrm>
            <a:off x="8991600" y="3048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Прямоугольник 15"/>
          <p:cNvSpPr>
            <a:spLocks noChangeArrowheads="1"/>
          </p:cNvSpPr>
          <p:nvPr/>
        </p:nvSpPr>
        <p:spPr bwMode="white">
          <a:xfrm>
            <a:off x="0" y="0"/>
            <a:ext cx="9144000" cy="25146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Прямоугольник 11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371600" y="2819400"/>
            <a:ext cx="6400800" cy="1752600"/>
          </a:xfrm>
        </p:spPr>
        <p:txBody>
          <a:bodyPr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26.09.2016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155448" y="2420112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Прямоугольник 9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Овал 12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Овал 13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4343400" y="2199450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685800" y="381000"/>
            <a:ext cx="7772400" cy="1752600"/>
          </a:xfrm>
        </p:spPr>
        <p:txBody>
          <a:bodyPr anchor="b"/>
          <a:lstStyle>
            <a:lvl1pPr>
              <a:defRPr sz="4200">
                <a:solidFill>
                  <a:schemeClr val="accent1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26.09.2016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4361688" y="1026372"/>
            <a:ext cx="457200" cy="441325"/>
          </a:xfrm>
        </p:spPr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8" name="Объект 7"/>
          <p:cNvSpPr>
            <a:spLocks noGrp="1"/>
          </p:cNvSpPr>
          <p:nvPr>
            <p:ph sz="quarter" idx="1"/>
          </p:nvPr>
        </p:nvSpPr>
        <p:spPr>
          <a:xfrm>
            <a:off x="301752" y="1527048"/>
            <a:ext cx="850392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Прямоугольник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5" name="Прямоугольник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Прямоугольник 15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>
            <a:spLocks noChangeArrowheads="1"/>
          </p:cNvSpPr>
          <p:nvPr/>
        </p:nvSpPr>
        <p:spPr bwMode="white">
          <a:xfrm>
            <a:off x="8991600" y="1905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Прямоугольник 18"/>
          <p:cNvSpPr>
            <a:spLocks noChangeArrowheads="1"/>
          </p:cNvSpPr>
          <p:nvPr/>
        </p:nvSpPr>
        <p:spPr bwMode="white">
          <a:xfrm>
            <a:off x="152400" y="2286000"/>
            <a:ext cx="8833104" cy="304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Прямоугольник 11"/>
          <p:cNvSpPr>
            <a:spLocks noChangeArrowheads="1"/>
          </p:cNvSpPr>
          <p:nvPr/>
        </p:nvSpPr>
        <p:spPr bwMode="auto">
          <a:xfrm>
            <a:off x="155448" y="142352"/>
            <a:ext cx="8833104" cy="2139696"/>
          </a:xfrm>
          <a:prstGeom prst="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368426" y="2743200"/>
            <a:ext cx="6480174" cy="1673225"/>
          </a:xfrm>
        </p:spPr>
        <p:txBody>
          <a:bodyPr anchor="t"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3" name="Прямоугольник 12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Прямоугольник 13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26.09.2016</a:t>
            </a:fld>
            <a:endParaRPr lang="ru-RU"/>
          </a:p>
        </p:txBody>
      </p:sp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152400" y="2438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Овал 9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Овал 10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4343400" y="2199450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533400"/>
            <a:ext cx="7772400" cy="1524000"/>
          </a:xfrm>
        </p:spPr>
        <p:txBody>
          <a:bodyPr anchor="b"/>
          <a:lstStyle>
            <a:lvl1pPr algn="ctr">
              <a:buNone/>
              <a:defRPr sz="4200" b="0" cap="none" baseline="0">
                <a:solidFill>
                  <a:srgbClr val="FFFFFF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5791200" y="6409944"/>
            <a:ext cx="3044952" cy="365760"/>
          </a:xfrm>
        </p:spPr>
        <p:txBody>
          <a:bodyPr/>
          <a:lstStyle/>
          <a:p>
            <a:fld id="{B4C71EC6-210F-42DE-9C53-41977AD35B3D}" type="datetimeFigureOut">
              <a:rPr lang="ru-RU" smtClean="0"/>
              <a:t>26.09.2016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 flipV="1">
            <a:off x="4563080" y="1575652"/>
            <a:ext cx="8921" cy="4819557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Объект 9"/>
          <p:cNvSpPr>
            <a:spLocks noGrp="1"/>
          </p:cNvSpPr>
          <p:nvPr>
            <p:ph sz="half" idx="1"/>
          </p:nvPr>
        </p:nvSpPr>
        <p:spPr>
          <a:xfrm>
            <a:off x="301752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2" name="Объект 11"/>
          <p:cNvSpPr>
            <a:spLocks noGrp="1"/>
          </p:cNvSpPr>
          <p:nvPr>
            <p:ph sz="half" idx="2"/>
          </p:nvPr>
        </p:nvSpPr>
        <p:spPr>
          <a:xfrm>
            <a:off x="4800600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 flipV="1">
            <a:off x="4572000" y="2200275"/>
            <a:ext cx="0" cy="4187952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0" name="Прямоугольник 19"/>
          <p:cNvSpPr>
            <a:spLocks noChangeArrowheads="1"/>
          </p:cNvSpPr>
          <p:nvPr/>
        </p:nvSpPr>
        <p:spPr bwMode="white">
          <a:xfrm>
            <a:off x="0" y="0"/>
            <a:ext cx="9144000" cy="1447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Прямоугольник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1" name="Прямоугольник 20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2" name="Прямоугольник 21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>
          <a:xfrm>
            <a:off x="152400" y="1371600"/>
            <a:ext cx="8833104" cy="914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оугольник 12"/>
          <p:cNvSpPr>
            <a:spLocks noChangeArrowheads="1"/>
          </p:cNvSpPr>
          <p:nvPr/>
        </p:nvSpPr>
        <p:spPr bwMode="auto">
          <a:xfrm>
            <a:off x="145923" y="6391656"/>
            <a:ext cx="8833104" cy="310896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4040188" cy="732974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lang="en-US" sz="2200" b="1" dirty="0" smtClean="0">
                <a:solidFill>
                  <a:srgbClr val="FFFFFF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791330" y="1524000"/>
            <a:ext cx="4041775" cy="731520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sz="2200" b="1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26.09.2016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>
          <a:xfrm>
            <a:off x="304800" y="6409944"/>
            <a:ext cx="3581400" cy="365760"/>
          </a:xfrm>
        </p:spPr>
        <p:txBody>
          <a:bodyPr/>
          <a:lstStyle/>
          <a:p>
            <a:endParaRPr lang="ru-RU"/>
          </a:p>
        </p:txBody>
      </p:sp>
      <p:sp>
        <p:nvSpPr>
          <p:cNvPr id="15" name="Прямая соединительная линия 14"/>
          <p:cNvSpPr>
            <a:spLocks noChangeShapeType="1"/>
          </p:cNvSpPr>
          <p:nvPr/>
        </p:nvSpPr>
        <p:spPr bwMode="auto">
          <a:xfrm>
            <a:off x="152400" y="128016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4" name="Объект 23"/>
          <p:cNvSpPr>
            <a:spLocks noGrp="1"/>
          </p:cNvSpPr>
          <p:nvPr>
            <p:ph sz="quarter" idx="2"/>
          </p:nvPr>
        </p:nvSpPr>
        <p:spPr>
          <a:xfrm>
            <a:off x="301752" y="2471383"/>
            <a:ext cx="4041648" cy="3818404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6" name="Объект 25"/>
          <p:cNvSpPr>
            <a:spLocks noGrp="1"/>
          </p:cNvSpPr>
          <p:nvPr>
            <p:ph sz="quarter" idx="4"/>
          </p:nvPr>
        </p:nvSpPr>
        <p:spPr>
          <a:xfrm>
            <a:off x="4800600" y="2471383"/>
            <a:ext cx="4038600" cy="382219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Овал 24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7" name="Овал 26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>
          <a:xfrm>
            <a:off x="4343400" y="1042416"/>
            <a:ext cx="457200" cy="441325"/>
          </a:xfrm>
        </p:spPr>
        <p:txBody>
          <a:bodyPr/>
          <a:lstStyle>
            <a:lvl1pPr algn="ctr">
              <a:defRPr/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23" name="Заголовок 22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26.09.2016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4343400" y="1036020"/>
            <a:ext cx="457200" cy="441325"/>
          </a:xfrm>
        </p:spPr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Прямоугольник 7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Прямоугольник 9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Прямоугольник 8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Прямоугольник 4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6" name="Прямоугольник 5"/>
          <p:cNvSpPr>
            <a:spLocks noChangeArrowheads="1"/>
          </p:cNvSpPr>
          <p:nvPr/>
        </p:nvSpPr>
        <p:spPr bwMode="auto">
          <a:xfrm>
            <a:off x="152400" y="158496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26.09.2016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4267200" y="6324600"/>
            <a:ext cx="609600" cy="441324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Прямоугольник 18"/>
          <p:cNvSpPr>
            <a:spLocks noChangeArrowheads="1"/>
          </p:cNvSpPr>
          <p:nvPr/>
        </p:nvSpPr>
        <p:spPr bwMode="auto">
          <a:xfrm>
            <a:off x="152400" y="152400"/>
            <a:ext cx="8833104" cy="304800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5" name="Прямоугольник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Прямоугольник 15"/>
          <p:cNvSpPr>
            <a:spLocks noChangeArrowheads="1"/>
          </p:cNvSpPr>
          <p:nvPr/>
        </p:nvSpPr>
        <p:spPr bwMode="white">
          <a:xfrm>
            <a:off x="0" y="0"/>
            <a:ext cx="9144000" cy="118872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7" name="Прямоугольник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3" name="Прямоугольник 12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1000" y="914400"/>
            <a:ext cx="2362200" cy="990600"/>
          </a:xfrm>
        </p:spPr>
        <p:txBody>
          <a:bodyPr anchor="b">
            <a:noAutofit/>
          </a:bodyPr>
          <a:lstStyle>
            <a:lvl1pPr algn="l">
              <a:buNone/>
              <a:defRPr sz="2200" b="1">
                <a:solidFill>
                  <a:srgbClr val="FFFFFF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381000" y="1981200"/>
            <a:ext cx="2362200" cy="4144963"/>
          </a:xfrm>
        </p:spPr>
        <p:txBody>
          <a:bodyPr/>
          <a:lstStyle>
            <a:lvl1pPr marL="0" indent="0">
              <a:spcAft>
                <a:spcPts val="1000"/>
              </a:spcAft>
              <a:buNone/>
              <a:defRPr sz="1600">
                <a:solidFill>
                  <a:srgbClr val="FFFFFF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Прямоугольник 7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0" name="Объект 19"/>
          <p:cNvSpPr>
            <a:spLocks noGrp="1"/>
          </p:cNvSpPr>
          <p:nvPr>
            <p:ph sz="quarter" idx="1"/>
          </p:nvPr>
        </p:nvSpPr>
        <p:spPr>
          <a:xfrm>
            <a:off x="3124200" y="685800"/>
            <a:ext cx="5638800" cy="54102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0" name="Овал 9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Овал 10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1371600" y="312738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21" name="Прямоугольник 20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26.09.2016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383280" cy="365760"/>
          </a:xfrm>
        </p:spPr>
        <p:txBody>
          <a:bodyPr/>
          <a:lstStyle/>
          <a:p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Прямая соединительная линия 20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Прямоугольник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Прямоугольник 15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7" name="Прямоугольник 16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0" name="Прямоугольник 19"/>
          <p:cNvSpPr>
            <a:spLocks noChangeArrowheads="1"/>
          </p:cNvSpPr>
          <p:nvPr/>
        </p:nvSpPr>
        <p:spPr bwMode="auto">
          <a:xfrm>
            <a:off x="152400" y="152400"/>
            <a:ext cx="8833104" cy="301752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Прямоугольник 7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Прямоугольник 14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2" name="Овал 11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Овал 12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1371600" y="312738"/>
            <a:ext cx="457200" cy="441325"/>
          </a:xfrm>
        </p:spPr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00375" y="5029200"/>
            <a:ext cx="5867400" cy="1219200"/>
          </a:xfrm>
        </p:spPr>
        <p:txBody>
          <a:bodyPr anchor="t">
            <a:noAutofit/>
          </a:bodyPr>
          <a:lstStyle>
            <a:lvl1pPr algn="l">
              <a:buNone/>
              <a:defRPr sz="2400" b="1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3000375" y="609600"/>
            <a:ext cx="5867400" cy="4267200"/>
          </a:xfrm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381000" y="990600"/>
            <a:ext cx="2438400" cy="5257800"/>
          </a:xfrm>
        </p:spPr>
        <p:txBody>
          <a:bodyPr/>
          <a:lstStyle>
            <a:lvl1pPr marL="0" indent="0">
              <a:spcAft>
                <a:spcPts val="1000"/>
              </a:spcAft>
              <a:buFontTx/>
              <a:buNone/>
              <a:defRPr sz="1600">
                <a:solidFill>
                  <a:srgbClr val="FFFFFF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22" name="Прямоугольник 21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5788152" y="6404984"/>
            <a:ext cx="3044952" cy="365760"/>
          </a:xfrm>
        </p:spPr>
        <p:txBody>
          <a:bodyPr/>
          <a:lstStyle/>
          <a:p>
            <a:fld id="{B4C71EC6-210F-42DE-9C53-41977AD35B3D}" type="datetimeFigureOut">
              <a:rPr lang="ru-RU" smtClean="0"/>
              <a:t>26.09.2016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584448" cy="365760"/>
          </a:xfrm>
        </p:spPr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26.09.2016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Прямоугольник 7"/>
          <p:cNvSpPr>
            <a:spLocks noChangeArrowheads="1"/>
          </p:cNvSpPr>
          <p:nvPr/>
        </p:nvSpPr>
        <p:spPr bwMode="white">
          <a:xfrm>
            <a:off x="7010400" y="0"/>
            <a:ext cx="21336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Прямоугольник 8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Прямоугольник 9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1" name="Прямоугольник 10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Прямоугольник 11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Прямая соединительная линия 12"/>
          <p:cNvSpPr>
            <a:spLocks noChangeShapeType="1"/>
          </p:cNvSpPr>
          <p:nvPr/>
        </p:nvSpPr>
        <p:spPr bwMode="auto">
          <a:xfrm rot="5400000">
            <a:off x="4021836" y="3278124"/>
            <a:ext cx="6245352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Овал 13"/>
          <p:cNvSpPr/>
          <p:nvPr/>
        </p:nvSpPr>
        <p:spPr>
          <a:xfrm>
            <a:off x="6839712" y="2925763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Овал 14"/>
          <p:cNvSpPr/>
          <p:nvPr/>
        </p:nvSpPr>
        <p:spPr>
          <a:xfrm>
            <a:off x="6934200" y="3020251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915912" y="3009901"/>
            <a:ext cx="457200" cy="441325"/>
          </a:xfrm>
        </p:spPr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304800" y="304800"/>
            <a:ext cx="6553200" cy="5821366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26.09.2016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7391400" y="304801"/>
            <a:ext cx="14478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Прямоугольник 1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Прямоугольник 15"/>
          <p:cNvSpPr>
            <a:spLocks noChangeArrowheads="1"/>
          </p:cNvSpPr>
          <p:nvPr/>
        </p:nvSpPr>
        <p:spPr bwMode="white">
          <a:xfrm>
            <a:off x="0" y="0"/>
            <a:ext cx="9144000" cy="1393371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Прямоугольник 18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Прямоугольник 8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5791200" y="6404984"/>
            <a:ext cx="3044952" cy="36576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400">
                <a:solidFill>
                  <a:srgbClr val="FFFFFF"/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26.09.2016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304800" y="6410848"/>
            <a:ext cx="3581400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rgbClr val="FFFFFF"/>
                </a:solidFill>
              </a:defRPr>
            </a:lvl1pPr>
          </a:lstStyle>
          <a:p>
            <a:endParaRPr lang="ru-RU"/>
          </a:p>
        </p:txBody>
      </p:sp>
      <p:sp>
        <p:nvSpPr>
          <p:cNvPr id="8" name="Прямоугольник 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152400" y="1276743"/>
            <a:ext cx="8833104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Овал 11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Овал 14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4343400" y="1040174"/>
            <a:ext cx="457200" cy="441325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>
            <a:lvl1pPr algn="ctr" eaLnBrk="1" latinLnBrk="0" hangingPunct="1">
              <a:defRPr kumimoji="0" sz="1600"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8534400" cy="459943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1" latinLnBrk="0" hangingPunct="1">
        <a:spcBef>
          <a:spcPct val="0"/>
        </a:spcBef>
        <a:buNone/>
        <a:defRPr kumimoji="0" sz="3300" kern="1200">
          <a:solidFill>
            <a:schemeClr val="accent3">
              <a:shade val="75000"/>
            </a:schemeClr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74320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"/>
        <a:buChar char=""/>
        <a:defRPr kumimoji="0"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ct val="20000"/>
        </a:spcBef>
        <a:buClr>
          <a:schemeClr val="accent3"/>
        </a:buClr>
        <a:buSzPct val="75000"/>
        <a:buFont typeface="Wingdings 2"/>
        <a:buChar char="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ct val="20000"/>
        </a:spcBef>
        <a:buClr>
          <a:schemeClr val="accent4"/>
        </a:buClr>
        <a:buSzPct val="70000"/>
        <a:buFont typeface="Wingdings"/>
        <a:buChar char="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ct val="20000"/>
        </a:spcBef>
        <a:buClr>
          <a:schemeClr val="accent5"/>
        </a:buClr>
        <a:buFontTx/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90000"/>
        <a:buChar char="•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rtl="0" eaLnBrk="1" latinLnBrk="0" hangingPunct="1">
        <a:spcBef>
          <a:spcPct val="20000"/>
        </a:spcBef>
        <a:buClr>
          <a:schemeClr val="accent4">
            <a:shade val="75000"/>
          </a:schemeClr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77440" indent="-182880" algn="l" rtl="0" eaLnBrk="1" latinLnBrk="0" hangingPunct="1">
        <a:spcBef>
          <a:spcPct val="20000"/>
        </a:spcBef>
        <a:buClr>
          <a:schemeClr val="accent2">
            <a:shade val="75000"/>
          </a:schemeClr>
        </a:buClr>
        <a:buSzPct val="90000"/>
        <a:buChar char="•"/>
        <a:defRPr kumimoji="0" sz="1400" kern="1200" cap="all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одзаголовок 1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ru-RU" dirty="0" smtClean="0"/>
              <a:t>Что такое глобализм?</a:t>
            </a:r>
          </a:p>
          <a:p>
            <a:endParaRPr lang="ru-RU" dirty="0" smtClean="0"/>
          </a:p>
          <a:p>
            <a:r>
              <a:rPr lang="ru-RU" dirty="0" smtClean="0"/>
              <a:t>Какие проблемы современности мы называем глобальными и почему?</a:t>
            </a:r>
          </a:p>
          <a:p>
            <a:endParaRPr lang="ru-RU" dirty="0" smtClean="0"/>
          </a:p>
          <a:p>
            <a:r>
              <a:rPr lang="ru-RU" dirty="0" smtClean="0"/>
              <a:t>Пути решения глобальных проблем.</a:t>
            </a:r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 smtClean="0"/>
              <a:t>Глобальные проблемы современности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941995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Глобализация (целостность)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ru-RU" dirty="0" smtClean="0"/>
              <a:t>Создание между государствами устойчивых связей, усиление взаимозависимости, сближение стран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8949662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Черты глобализации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ru-RU" dirty="0" smtClean="0"/>
              <a:t>Мировая экономика</a:t>
            </a:r>
          </a:p>
          <a:p>
            <a:r>
              <a:rPr lang="ru-RU" dirty="0" smtClean="0"/>
              <a:t>Международная торговля</a:t>
            </a:r>
          </a:p>
          <a:p>
            <a:r>
              <a:rPr lang="ru-RU" dirty="0" smtClean="0"/>
              <a:t>Развитие средств транспорта и связи</a:t>
            </a:r>
          </a:p>
          <a:p>
            <a:r>
              <a:rPr lang="ru-RU" dirty="0" smtClean="0"/>
              <a:t>Массовая культура</a:t>
            </a:r>
          </a:p>
          <a:p>
            <a:r>
              <a:rPr lang="ru-RU" dirty="0" smtClean="0"/>
              <a:t>Международный язык – английский</a:t>
            </a:r>
          </a:p>
          <a:p>
            <a:pPr marL="0" indent="0">
              <a:buNone/>
            </a:pPr>
            <a:endParaRPr lang="ru-RU" dirty="0" smtClean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528502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Противоречивость глобализации</a:t>
            </a:r>
            <a:endParaRPr lang="ru-RU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sz="quarter" idx="1"/>
            <p:extLst>
              <p:ext uri="{D42A27DB-BD31-4B8C-83A1-F6EECF244321}">
                <p14:modId xmlns:p14="http://schemas.microsoft.com/office/powerpoint/2010/main" val="2953454962"/>
              </p:ext>
            </p:extLst>
          </p:nvPr>
        </p:nvGraphicFramePr>
        <p:xfrm>
          <a:off x="301625" y="1527175"/>
          <a:ext cx="8504238" cy="2392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52119"/>
                <a:gridCol w="4252119"/>
              </a:tblGrid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Положительные последствия 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Отрицательные последствия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Рост мировой экономики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Препятствие для развития отечественной экономики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Сближение государств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Насаждение стандартов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Совместное освоение космоса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solidFill>
                            <a:srgbClr val="FF0000"/>
                          </a:solidFill>
                        </a:rPr>
                        <a:t>Нивелирование</a:t>
                      </a:r>
                      <a:r>
                        <a:rPr lang="ru-RU" baseline="0" dirty="0" smtClean="0"/>
                        <a:t> национальных традиций, обычаев, культур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Интеграция культур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Появление глобальных проблем</a:t>
                      </a:r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146230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Что такое глобальные проблемы?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ru-RU" dirty="0" smtClean="0"/>
              <a:t>Совокупность </a:t>
            </a:r>
            <a:r>
              <a:rPr lang="ru-RU" dirty="0" err="1" smtClean="0"/>
              <a:t>социоприродных</a:t>
            </a:r>
            <a:r>
              <a:rPr lang="ru-RU" dirty="0" smtClean="0"/>
              <a:t> проблем, от которых зависит сохранение цивилизации, требующие совместных усилий всех государств и народов</a:t>
            </a:r>
          </a:p>
          <a:p>
            <a:pPr marL="0" indent="0">
              <a:buNone/>
            </a:pPr>
            <a:endParaRPr lang="ru-RU" dirty="0" smtClean="0"/>
          </a:p>
          <a:p>
            <a:r>
              <a:rPr lang="ru-RU" i="1" dirty="0" smtClean="0"/>
              <a:t>Когда появились глобальные проблемы?</a:t>
            </a:r>
          </a:p>
          <a:p>
            <a:pPr marL="0" indent="0" algn="ctr">
              <a:buNone/>
            </a:pPr>
            <a:r>
              <a:rPr lang="ru-RU" b="1" dirty="0" smtClean="0"/>
              <a:t>Во второй половине </a:t>
            </a:r>
            <a:r>
              <a:rPr lang="en-US" b="1" dirty="0" smtClean="0"/>
              <a:t>XX</a:t>
            </a:r>
            <a:r>
              <a:rPr lang="ru-RU" b="1" dirty="0" smtClean="0"/>
              <a:t> века</a:t>
            </a:r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val="34114230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Особенности глобальных проблем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ru-RU" dirty="0" smtClean="0"/>
              <a:t>Носят планетарный характер</a:t>
            </a:r>
          </a:p>
          <a:p>
            <a:r>
              <a:rPr lang="ru-RU" dirty="0" smtClean="0"/>
              <a:t>Угрожают деградацией и гибелью всему человечеству</a:t>
            </a:r>
          </a:p>
          <a:p>
            <a:r>
              <a:rPr lang="ru-RU" dirty="0" smtClean="0"/>
              <a:t>Нуждаются в неотложных и эффективных решениях, требуют коллективных решений</a:t>
            </a:r>
          </a:p>
          <a:p>
            <a:r>
              <a:rPr lang="ru-RU" dirty="0" smtClean="0"/>
              <a:t>Носят комплексный характер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55606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Глобальные проблемы</a:t>
            </a:r>
            <a:endParaRPr lang="ru-RU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sz="quarter" idx="1"/>
            <p:extLst>
              <p:ext uri="{D42A27DB-BD31-4B8C-83A1-F6EECF244321}">
                <p14:modId xmlns:p14="http://schemas.microsoft.com/office/powerpoint/2010/main" val="2805239183"/>
              </p:ext>
            </p:extLst>
          </p:nvPr>
        </p:nvGraphicFramePr>
        <p:xfrm>
          <a:off x="251519" y="3068959"/>
          <a:ext cx="8554344" cy="2651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51448"/>
                <a:gridCol w="2851448"/>
                <a:gridCol w="2851448"/>
              </a:tblGrid>
              <a:tr h="576065">
                <a:tc>
                  <a:txBody>
                    <a:bodyPr/>
                    <a:lstStyle/>
                    <a:p>
                      <a:r>
                        <a:rPr lang="ru-RU" dirty="0" smtClean="0"/>
                        <a:t>общемировые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Общепланетарные</a:t>
                      </a:r>
                    </a:p>
                    <a:p>
                      <a:r>
                        <a:rPr lang="ru-RU" dirty="0" smtClean="0"/>
                        <a:t>ресурсные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общечеловеческие</a:t>
                      </a:r>
                      <a:endParaRPr lang="ru-RU" dirty="0"/>
                    </a:p>
                  </a:txBody>
                  <a:tcPr/>
                </a:tc>
              </a:tr>
              <a:tr h="1440160">
                <a:tc>
                  <a:txBody>
                    <a:bodyPr/>
                    <a:lstStyle/>
                    <a:p>
                      <a:r>
                        <a:rPr lang="ru-RU" dirty="0" smtClean="0"/>
                        <a:t>Международный терроризм</a:t>
                      </a:r>
                    </a:p>
                    <a:p>
                      <a:endParaRPr lang="ru-RU" dirty="0" smtClean="0"/>
                    </a:p>
                    <a:p>
                      <a:r>
                        <a:rPr lang="ru-RU" dirty="0" smtClean="0"/>
                        <a:t>Война</a:t>
                      </a:r>
                      <a:r>
                        <a:rPr lang="ru-RU" baseline="0" dirty="0" smtClean="0"/>
                        <a:t> </a:t>
                      </a:r>
                    </a:p>
                    <a:p>
                      <a:endParaRPr lang="ru-RU" baseline="0" dirty="0" smtClean="0"/>
                    </a:p>
                    <a:p>
                      <a:r>
                        <a:rPr lang="ru-RU" baseline="0" smtClean="0"/>
                        <a:t>Проблема «севера - юга»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Демографические</a:t>
                      </a:r>
                    </a:p>
                    <a:p>
                      <a:r>
                        <a:rPr lang="ru-RU" dirty="0" smtClean="0"/>
                        <a:t>Экологические</a:t>
                      </a:r>
                    </a:p>
                    <a:p>
                      <a:r>
                        <a:rPr lang="ru-RU" dirty="0" smtClean="0"/>
                        <a:t>Продовольственные</a:t>
                      </a:r>
                    </a:p>
                    <a:p>
                      <a:r>
                        <a:rPr lang="ru-RU" dirty="0" smtClean="0"/>
                        <a:t>Энергетические</a:t>
                      </a:r>
                    </a:p>
                    <a:p>
                      <a:r>
                        <a:rPr lang="ru-RU" dirty="0" smtClean="0"/>
                        <a:t>Использование космоса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Нравственное</a:t>
                      </a:r>
                      <a:r>
                        <a:rPr lang="ru-RU" baseline="0" dirty="0" smtClean="0"/>
                        <a:t> разложение личности</a:t>
                      </a:r>
                    </a:p>
                    <a:p>
                      <a:r>
                        <a:rPr lang="ru-RU" baseline="0" dirty="0" smtClean="0"/>
                        <a:t>СПИД</a:t>
                      </a:r>
                    </a:p>
                    <a:p>
                      <a:r>
                        <a:rPr lang="ru-RU" baseline="0" dirty="0" smtClean="0"/>
                        <a:t>Наркомания</a:t>
                      </a:r>
                    </a:p>
                    <a:p>
                      <a:r>
                        <a:rPr lang="ru-RU" baseline="0" dirty="0" smtClean="0"/>
                        <a:t>Алкоголизм</a:t>
                      </a:r>
                    </a:p>
                    <a:p>
                      <a:r>
                        <a:rPr lang="ru-RU" baseline="0" dirty="0" smtClean="0"/>
                        <a:t>Снижение ценности семьи</a:t>
                      </a:r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  <p:cxnSp>
        <p:nvCxnSpPr>
          <p:cNvPr id="6" name="Прямая со стрелкой 5"/>
          <p:cNvCxnSpPr/>
          <p:nvPr/>
        </p:nvCxnSpPr>
        <p:spPr>
          <a:xfrm flipH="1">
            <a:off x="1403648" y="908720"/>
            <a:ext cx="2232248" cy="172819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Прямая со стрелкой 7"/>
          <p:cNvCxnSpPr/>
          <p:nvPr/>
        </p:nvCxnSpPr>
        <p:spPr>
          <a:xfrm>
            <a:off x="4159569" y="876965"/>
            <a:ext cx="62199" cy="1975971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 стрелкой 12"/>
          <p:cNvCxnSpPr/>
          <p:nvPr/>
        </p:nvCxnSpPr>
        <p:spPr>
          <a:xfrm>
            <a:off x="4932040" y="876965"/>
            <a:ext cx="1728192" cy="1759947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884637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Пути решения глобальных проблем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marL="514350" indent="-514350">
              <a:buAutoNum type="arabicPeriod"/>
            </a:pPr>
            <a:r>
              <a:rPr lang="ru-RU" dirty="0" smtClean="0"/>
              <a:t>Нравственное совершенствование личности</a:t>
            </a:r>
          </a:p>
          <a:p>
            <a:pPr marL="514350" indent="-514350">
              <a:buAutoNum type="arabicPeriod"/>
            </a:pPr>
            <a:r>
              <a:rPr lang="ru-RU" dirty="0" smtClean="0"/>
              <a:t>Выработка мирового глобального мышления</a:t>
            </a:r>
          </a:p>
          <a:p>
            <a:pPr marL="514350" indent="-514350">
              <a:buAutoNum type="arabicPeriod"/>
            </a:pPr>
            <a:r>
              <a:rPr lang="ru-RU" dirty="0" smtClean="0"/>
              <a:t>НТП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972272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Официальная">
  <a:themeElements>
    <a:clrScheme name="Официальная">
      <a:dk1>
        <a:sysClr val="windowText" lastClr="000000"/>
      </a:dk1>
      <a:lt1>
        <a:sysClr val="window" lastClr="FFFFFF"/>
      </a:lt1>
      <a:dk2>
        <a:srgbClr val="646B86"/>
      </a:dk2>
      <a:lt2>
        <a:srgbClr val="C5D1D7"/>
      </a:lt2>
      <a:accent1>
        <a:srgbClr val="D16349"/>
      </a:accent1>
      <a:accent2>
        <a:srgbClr val="CCB400"/>
      </a:accent2>
      <a:accent3>
        <a:srgbClr val="8CADAE"/>
      </a:accent3>
      <a:accent4>
        <a:srgbClr val="8C7B70"/>
      </a:accent4>
      <a:accent5>
        <a:srgbClr val="8FB08C"/>
      </a:accent5>
      <a:accent6>
        <a:srgbClr val="D19049"/>
      </a:accent6>
      <a:hlink>
        <a:srgbClr val="00A3D6"/>
      </a:hlink>
      <a:folHlink>
        <a:srgbClr val="694F07"/>
      </a:folHlink>
    </a:clrScheme>
    <a:fontScheme name="Официальная">
      <a:majorFont>
        <a:latin typeface="Georgia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eorgia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Официальная">
      <a:fillStyleLst>
        <a:solidFill>
          <a:schemeClr val="phClr"/>
        </a:solidFill>
        <a:solidFill>
          <a:schemeClr val="phClr">
            <a:tint val="45000"/>
          </a:schemeClr>
        </a:solidFill>
        <a:solidFill>
          <a:schemeClr val="phClr">
            <a:tint val="95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1429" cap="flat" cmpd="sng" algn="ctr">
          <a:solidFill>
            <a:schemeClr val="phClr"/>
          </a:solidFill>
          <a:prstDash val="sysDash"/>
        </a:ln>
        <a:ln w="200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 contourW="9525" prstMaterial="matte">
            <a:bevelT w="0" h="0"/>
            <a:contourClr>
              <a:schemeClr val="phClr">
                <a:shade val="70000"/>
                <a:satMod val="105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soft" dir="b">
              <a:rot lat="0" lon="0" rev="0"/>
            </a:lightRig>
          </a:scene3d>
          <a:sp3d prstMaterial="dkEdge">
            <a:bevelT w="63500" h="63500" prst="cross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70000"/>
                <a:satMod val="115000"/>
              </a:schemeClr>
              <a:schemeClr val="phClr">
                <a:tint val="85000"/>
              </a:schemeClr>
            </a:duotone>
          </a:blip>
          <a:tile tx="0" ty="0" sx="85000" sy="85000" flip="none" algn="tl"/>
        </a:blipFill>
        <a:blipFill>
          <a:blip xmlns:r="http://schemas.openxmlformats.org/officeDocument/2006/relationships" r:embed="rId2">
            <a:duotone>
              <a:schemeClr val="phClr">
                <a:shade val="65000"/>
                <a:satMod val="115000"/>
              </a:schemeClr>
              <a:schemeClr val="phClr">
                <a:tint val="85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Civic</Template>
  <TotalTime>36</TotalTime>
  <Words>187</Words>
  <Application>Microsoft Office PowerPoint</Application>
  <PresentationFormat>Экран (4:3)</PresentationFormat>
  <Paragraphs>61</Paragraphs>
  <Slides>8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9" baseType="lpstr">
      <vt:lpstr>Официальная</vt:lpstr>
      <vt:lpstr>Глобальные проблемы современности</vt:lpstr>
      <vt:lpstr>Глобализация (целостность)</vt:lpstr>
      <vt:lpstr>Черты глобализации</vt:lpstr>
      <vt:lpstr>Противоречивость глобализации</vt:lpstr>
      <vt:lpstr>Что такое глобальные проблемы?</vt:lpstr>
      <vt:lpstr>Особенности глобальных проблем</vt:lpstr>
      <vt:lpstr>Глобальные проблемы</vt:lpstr>
      <vt:lpstr>Пути решения глобальных проблем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Повторение пройденного:</dc:title>
  <dc:creator>Олег</dc:creator>
  <cp:lastModifiedBy>Android</cp:lastModifiedBy>
  <cp:revision>5</cp:revision>
  <dcterms:created xsi:type="dcterms:W3CDTF">2014-11-27T05:38:49Z</dcterms:created>
  <dcterms:modified xsi:type="dcterms:W3CDTF">2016-09-26T02:34:41Z</dcterms:modified>
</cp:coreProperties>
</file>